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5"/>
  </p:notesMasterIdLst>
  <p:sldIdLst>
    <p:sldId id="256" r:id="rId2"/>
    <p:sldId id="285" r:id="rId3"/>
    <p:sldId id="284" r:id="rId4"/>
    <p:sldId id="257" r:id="rId5"/>
    <p:sldId id="286" r:id="rId6"/>
    <p:sldId id="258" r:id="rId7"/>
    <p:sldId id="287" r:id="rId8"/>
    <p:sldId id="259" r:id="rId9"/>
    <p:sldId id="288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NSimSun" panose="02010609030101010101" pitchFamily="49" charset="-122"/>
      <p:regular r:id="rId40"/>
    </p:embeddedFont>
    <p:embeddedFont>
      <p:font typeface="Brush Script MT" panose="03060802040406070304" pitchFamily="66" charset="0"/>
      <p:italic r:id="rId41"/>
    </p:embeddedFont>
    <p:embeddedFont>
      <p:font typeface="MV Boli" panose="02000500030200090000" pitchFamily="2" charset="0"/>
      <p:regular r:id="rId42"/>
    </p:embeddedFont>
    <p:embeddedFont>
      <p:font typeface="Tinos" panose="020B0604020202020204" charset="0"/>
      <p:regular r:id="rId43"/>
      <p:bold r:id="rId44"/>
      <p:italic r:id="rId45"/>
      <p:boldItalic r:id="rId46"/>
    </p:embeddedFont>
    <p:embeddedFont>
      <p:font typeface="Oswald" panose="020B0604020202020204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A1A"/>
    <a:srgbClr val="EF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◈"/>
              <a:defRPr b="1" i="1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◆"/>
              <a:defRPr b="1" i="1"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◇"/>
              <a:defRPr b="1" i="1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⬥"/>
              <a:defRPr b="1" i="1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⬦"/>
              <a:defRPr b="1" i="1"/>
            </a:lvl9pPr>
          </a:lstStyle>
          <a:p>
            <a:endParaRPr/>
          </a:p>
        </p:txBody>
      </p:sp>
      <p:sp>
        <p:nvSpPr>
          <p:cNvPr id="18" name="Shape 18"/>
          <p:cNvSpPr txBox="1"/>
          <p:nvPr/>
        </p:nvSpPr>
        <p:spPr>
          <a:xfrm>
            <a:off x="1705475" y="9753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rPr>
              <a:t>“</a:t>
            </a:r>
            <a:endParaRPr sz="9600" b="1">
              <a:solidFill>
                <a:srgbClr val="25212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◈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◆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◇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⬥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⬦"/>
              <a:defRPr sz="26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24" name="Shape 24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◈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◆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◇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⬥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⬦"/>
              <a:defRPr sz="1600"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 righ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9" name="Shape 49"/>
          <p:cNvCxnSpPr/>
          <p:nvPr/>
        </p:nvCxnSpPr>
        <p:spPr>
          <a:xfrm>
            <a:off x="6428800" y="990300"/>
            <a:ext cx="0" cy="31227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oswald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no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trello.com/b/EGMybPUS/le-cercle-des-scribouillard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35935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29745" y="2545670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24431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SCRIBOUILLARDS </a:t>
            </a:r>
            <a:r>
              <a:rPr lang="fr-FR" sz="14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1809500" y="1476000"/>
            <a:ext cx="61281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A SLIDE TITLE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 rtl="0">
              <a:spcBef>
                <a:spcPts val="60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And some text</a:t>
            </a:r>
            <a:endParaRPr dirty="0"/>
          </a:p>
          <a:p>
            <a:pPr marL="457200" lvl="0" indent="-393700" rtl="0">
              <a:spcBef>
                <a:spcPts val="0"/>
              </a:spcBef>
              <a:spcAft>
                <a:spcPts val="0"/>
              </a:spcAft>
              <a:buSzPts val="2600"/>
              <a:buChar char="◈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753075" y="242155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0" name="Shape 100"/>
          <p:cNvSpPr txBox="1">
            <a:spLocks noGrp="1"/>
          </p:cNvSpPr>
          <p:nvPr>
            <p:ph type="subTitle" idx="4294967295"/>
          </p:nvPr>
        </p:nvSpPr>
        <p:spPr>
          <a:xfrm>
            <a:off x="1753075" y="3335355"/>
            <a:ext cx="5637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Bring the attention of your audience over a key concept using icons or illustrations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2" name="Shape 102"/>
          <p:cNvSpPr/>
          <p:nvPr/>
        </p:nvSpPr>
        <p:spPr>
          <a:xfrm rot="1473024">
            <a:off x="1964430" y="1572741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White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milk and </a:t>
            </a:r>
            <a:r>
              <a:rPr lang="en" b="1" dirty="0"/>
              <a:t>fresh snow, the color produced by the combination of all the colors </a:t>
            </a:r>
            <a:r>
              <a:rPr lang="en" dirty="0"/>
              <a:t>of the visible spectrum.</a:t>
            </a:r>
            <a:endParaRPr dirty="0"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Black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coal, ebony, and of outer space. It is the darkest color, the result of the absence of or complete absorption of light.</a:t>
            </a:r>
            <a:endParaRPr dirty="0"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 OR 3 COLUMNS</a:t>
            </a:r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556175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body" idx="2"/>
          </p:nvPr>
        </p:nvSpPr>
        <p:spPr>
          <a:xfrm>
            <a:off x="3798226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6040277" y="1419658"/>
            <a:ext cx="2132700" cy="34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5190796" y="1811897"/>
            <a:ext cx="2625600" cy="24927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IS WORTH A THOUSAND WORDS</a:t>
            </a:r>
            <a:endParaRPr dirty="0"/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1556175" y="1596850"/>
            <a:ext cx="3199800" cy="2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 complex idea can be conveyed with just a single still image, namely making it possible to absorb large amounts of data quickly.</a:t>
            </a:r>
            <a:endParaRPr sz="1800"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131" name="Shape 131" descr="Vintage Mockingbird b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650" y="1915600"/>
            <a:ext cx="2388775" cy="2257375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2658965" y="849036"/>
            <a:ext cx="5504100" cy="33384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title" idx="4294967295"/>
          </p:nvPr>
        </p:nvSpPr>
        <p:spPr>
          <a:xfrm>
            <a:off x="1484575" y="689450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1">
                <a:latin typeface="Tinos"/>
                <a:ea typeface="Tinos"/>
                <a:cs typeface="Tinos"/>
                <a:sym typeface="Tinos"/>
              </a:rPr>
              <a:t>Want big impact?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39" name="Shape 139" descr="birds.jpg"/>
          <p:cNvPicPr preferRelativeResize="0"/>
          <p:nvPr/>
        </p:nvPicPr>
        <p:blipFill rotWithShape="1">
          <a:blip r:embed="rId3">
            <a:alphaModFix/>
          </a:blip>
          <a:srcRect t="17942" b="3292"/>
          <a:stretch/>
        </p:blipFill>
        <p:spPr>
          <a:xfrm>
            <a:off x="2755275" y="939686"/>
            <a:ext cx="5272100" cy="31145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140" name="Shape 140"/>
          <p:cNvSpPr txBox="1">
            <a:spLocks noGrp="1"/>
          </p:cNvSpPr>
          <p:nvPr>
            <p:ph type="title" idx="4294967295"/>
          </p:nvPr>
        </p:nvSpPr>
        <p:spPr>
          <a:xfrm>
            <a:off x="1484575" y="2922398"/>
            <a:ext cx="1344600" cy="138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USE BIG IMAGE</a:t>
            </a:r>
            <a:endParaRPr sz="1800" b="0" i="1"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3516725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Gray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7" name="Shape 147"/>
          <p:cNvSpPr/>
          <p:nvPr/>
        </p:nvSpPr>
        <p:spPr>
          <a:xfrm>
            <a:off x="169460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White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5338850" y="1732325"/>
            <a:ext cx="2133000" cy="2133000"/>
          </a:xfrm>
          <a:prstGeom prst="ellipse">
            <a:avLst/>
          </a:prstGeom>
          <a:solidFill>
            <a:srgbClr val="000000">
              <a:alpha val="9620"/>
            </a:srgbClr>
          </a:solidFill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latin typeface="Tinos"/>
                <a:ea typeface="Tinos"/>
                <a:cs typeface="Tinos"/>
                <a:sym typeface="Tinos"/>
              </a:rPr>
              <a:t>Black</a:t>
            </a:r>
            <a:endParaRPr sz="18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49" name="Shape 14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55" name="Shape 155"/>
          <p:cNvGraphicFramePr/>
          <p:nvPr/>
        </p:nvGraphicFramePr>
        <p:xfrm>
          <a:off x="1677175" y="1798306"/>
          <a:ext cx="6495800" cy="2180735"/>
        </p:xfrm>
        <a:graphic>
          <a:graphicData uri="http://schemas.openxmlformats.org/drawingml/2006/table">
            <a:tbl>
              <a:tblPr>
                <a:noFill/>
                <a:tableStyleId>{C70781F5-34D7-4EBE-A13E-3F9A821C87F7}</a:tableStyleId>
              </a:tblPr>
              <a:tblGrid>
                <a:gridCol w="1623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3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64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A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C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Yellow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7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Blue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30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10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00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Tinos"/>
                          <a:ea typeface="Tinos"/>
                          <a:cs typeface="Tinos"/>
                          <a:sym typeface="Tinos"/>
                        </a:rPr>
                        <a:t>Orange</a:t>
                      </a:r>
                      <a:endParaRPr sz="1100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5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24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Tinos"/>
                          <a:ea typeface="Tinos"/>
                          <a:cs typeface="Tinos"/>
                          <a:sym typeface="Tinos"/>
                        </a:rPr>
                        <a:t>16</a:t>
                      </a:r>
                      <a:endParaRPr sz="1800" b="1">
                        <a:latin typeface="Tinos"/>
                        <a:ea typeface="Tinos"/>
                        <a:cs typeface="Tinos"/>
                        <a:sym typeface="Tinos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CCCCCC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/>
        </p:nvSpPr>
        <p:spPr>
          <a:xfrm>
            <a:off x="1871775" y="1561523"/>
            <a:ext cx="5895737" cy="2808599"/>
          </a:xfrm>
          <a:custGeom>
            <a:avLst/>
            <a:gdLst/>
            <a:ahLst/>
            <a:cxnLst/>
            <a:rect l="0" t="0" r="0" b="0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2940800" y="2094750"/>
            <a:ext cx="6897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Tinos"/>
                <a:ea typeface="Tinos"/>
                <a:cs typeface="Tinos"/>
                <a:sym typeface="Tinos"/>
              </a:rPr>
              <a:t>our office</a:t>
            </a:r>
            <a:endParaRPr sz="1000" i="1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2371050" y="230047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3660800" y="32477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343100" y="20947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825075" y="36300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6386225" y="2470648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6900525" y="3702223"/>
            <a:ext cx="194449" cy="264377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32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40" y="2158532"/>
            <a:ext cx="5802600" cy="784800"/>
          </a:xfrm>
        </p:spPr>
        <p:txBody>
          <a:bodyPr/>
          <a:lstStyle/>
          <a:p>
            <a:r>
              <a:rPr lang="fr-FR" sz="3200" dirty="0">
                <a:latin typeface="Brush Script MT" panose="03060802040406070304" pitchFamily="66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ctrTitle" idx="4294967295"/>
          </p:nvPr>
        </p:nvSpPr>
        <p:spPr>
          <a:xfrm>
            <a:off x="1783575" y="1583350"/>
            <a:ext cx="61158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89,526,124</a:t>
            </a:r>
            <a:endParaRPr sz="7200"/>
          </a:p>
        </p:txBody>
      </p:sp>
      <p:sp>
        <p:nvSpPr>
          <p:cNvPr id="176" name="Shape 176"/>
          <p:cNvSpPr txBox="1">
            <a:spLocks noGrp="1"/>
          </p:cNvSpPr>
          <p:nvPr>
            <p:ph type="subTitle" idx="4294967295"/>
          </p:nvPr>
        </p:nvSpPr>
        <p:spPr>
          <a:xfrm>
            <a:off x="1783575" y="2840051"/>
            <a:ext cx="61158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rgbClr val="666666"/>
                </a:solidFill>
              </a:rPr>
              <a:t>Whoa! That’s a big number, aren’t you proud?</a:t>
            </a:r>
            <a:endParaRPr sz="1800" i="1">
              <a:solidFill>
                <a:srgbClr val="666666"/>
              </a:solidFill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178" name="Shape 178"/>
          <p:cNvCxnSpPr/>
          <p:nvPr/>
        </p:nvCxnSpPr>
        <p:spPr>
          <a:xfrm>
            <a:off x="1578375" y="2799963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ctrTitle" idx="4294967295"/>
          </p:nvPr>
        </p:nvSpPr>
        <p:spPr>
          <a:xfrm>
            <a:off x="1848175" y="88416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184" name="Shape 184"/>
          <p:cNvSpPr txBox="1">
            <a:spLocks noGrp="1"/>
          </p:cNvSpPr>
          <p:nvPr>
            <p:ph type="subTitle" idx="4294967295"/>
          </p:nvPr>
        </p:nvSpPr>
        <p:spPr>
          <a:xfrm>
            <a:off x="6733600" y="107886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That’s a lot of money</a:t>
            </a:r>
            <a:endParaRPr sz="1800"/>
          </a:p>
        </p:txBody>
      </p:sp>
      <p:sp>
        <p:nvSpPr>
          <p:cNvPr id="185" name="Shape 185"/>
          <p:cNvSpPr txBox="1">
            <a:spLocks noGrp="1"/>
          </p:cNvSpPr>
          <p:nvPr>
            <p:ph type="ctrTitle" idx="4294967295"/>
          </p:nvPr>
        </p:nvSpPr>
        <p:spPr>
          <a:xfrm>
            <a:off x="1848175" y="331911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186" name="Shape 186"/>
          <p:cNvSpPr txBox="1">
            <a:spLocks noGrp="1"/>
          </p:cNvSpPr>
          <p:nvPr>
            <p:ph type="subTitle" idx="4294967295"/>
          </p:nvPr>
        </p:nvSpPr>
        <p:spPr>
          <a:xfrm>
            <a:off x="6733600" y="3513812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Total success!</a:t>
            </a:r>
            <a:endParaRPr sz="1800"/>
          </a:p>
        </p:txBody>
      </p:sp>
      <p:sp>
        <p:nvSpPr>
          <p:cNvPr id="187" name="Shape 187"/>
          <p:cNvSpPr txBox="1">
            <a:spLocks noGrp="1"/>
          </p:cNvSpPr>
          <p:nvPr>
            <p:ph type="ctrTitle" idx="4294967295"/>
          </p:nvPr>
        </p:nvSpPr>
        <p:spPr>
          <a:xfrm>
            <a:off x="1848175" y="2123482"/>
            <a:ext cx="5997000" cy="8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188" name="Shape 188"/>
          <p:cNvSpPr txBox="1">
            <a:spLocks noGrp="1"/>
          </p:cNvSpPr>
          <p:nvPr>
            <p:ph type="subTitle" idx="4294967295"/>
          </p:nvPr>
        </p:nvSpPr>
        <p:spPr>
          <a:xfrm>
            <a:off x="6733600" y="2274293"/>
            <a:ext cx="1337700" cy="46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And a lot of users</a:t>
            </a:r>
            <a:endParaRPr sz="1800"/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190" name="Shape 190"/>
          <p:cNvCxnSpPr/>
          <p:nvPr/>
        </p:nvCxnSpPr>
        <p:spPr>
          <a:xfrm>
            <a:off x="1983900" y="1888799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91" name="Shape 191"/>
          <p:cNvCxnSpPr/>
          <p:nvPr/>
        </p:nvCxnSpPr>
        <p:spPr>
          <a:xfrm>
            <a:off x="1983900" y="3177737"/>
            <a:ext cx="6120600" cy="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dash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197" name="Shape 197"/>
          <p:cNvSpPr/>
          <p:nvPr/>
        </p:nvSpPr>
        <p:spPr>
          <a:xfrm>
            <a:off x="1673700" y="1909250"/>
            <a:ext cx="2343900" cy="1838700"/>
          </a:xfrm>
          <a:prstGeom prst="homePlate">
            <a:avLst>
              <a:gd name="adj" fmla="val 30129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first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3706340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second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199" name="Shape 199"/>
          <p:cNvSpPr/>
          <p:nvPr/>
        </p:nvSpPr>
        <p:spPr>
          <a:xfrm>
            <a:off x="5784054" y="1909250"/>
            <a:ext cx="2389200" cy="1838700"/>
          </a:xfrm>
          <a:prstGeom prst="chevron">
            <a:avLst>
              <a:gd name="adj" fmla="val 29853"/>
            </a:avLst>
          </a:prstGeom>
          <a:solidFill>
            <a:srgbClr val="000000">
              <a:alpha val="9620"/>
            </a:srgbClr>
          </a:solidFill>
          <a:ln w="9525" cap="flat" cmpd="sng">
            <a:solidFill>
              <a:srgbClr val="B7B7B7"/>
            </a:solidFill>
            <a:prstDash val="dash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nos"/>
                <a:ea typeface="Tinos"/>
                <a:cs typeface="Tinos"/>
                <a:sym typeface="Tinos"/>
              </a:rPr>
              <a:t>last</a:t>
            </a:r>
            <a:endParaRPr sz="1800"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00" name="Shape 20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155617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07" name="Shape 207"/>
          <p:cNvSpPr txBox="1">
            <a:spLocks noGrp="1"/>
          </p:cNvSpPr>
          <p:nvPr>
            <p:ph type="body" idx="2"/>
          </p:nvPr>
        </p:nvSpPr>
        <p:spPr>
          <a:xfrm>
            <a:off x="3798225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08" name="Shape 208"/>
          <p:cNvSpPr txBox="1">
            <a:spLocks noGrp="1"/>
          </p:cNvSpPr>
          <p:nvPr>
            <p:ph type="body" idx="3"/>
          </p:nvPr>
        </p:nvSpPr>
        <p:spPr>
          <a:xfrm>
            <a:off x="6040276" y="14196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9" name="Shape 20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155617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11" name="Shape 211"/>
          <p:cNvSpPr txBox="1">
            <a:spLocks noGrp="1"/>
          </p:cNvSpPr>
          <p:nvPr>
            <p:ph type="body" idx="2"/>
          </p:nvPr>
        </p:nvSpPr>
        <p:spPr>
          <a:xfrm>
            <a:off x="3798225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12" name="Shape 212"/>
          <p:cNvSpPr txBox="1">
            <a:spLocks noGrp="1"/>
          </p:cNvSpPr>
          <p:nvPr>
            <p:ph type="body" idx="3"/>
          </p:nvPr>
        </p:nvSpPr>
        <p:spPr>
          <a:xfrm>
            <a:off x="6040276" y="2791255"/>
            <a:ext cx="2132700" cy="142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657400" y="838500"/>
            <a:ext cx="1497600" cy="3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19" name="Shape 21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4800" y="759615"/>
            <a:ext cx="4320600" cy="358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5107399" y="865099"/>
            <a:ext cx="1701055" cy="3413314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ANDROID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26" name="Shape 226"/>
          <p:cNvSpPr/>
          <p:nvPr/>
        </p:nvSpPr>
        <p:spPr>
          <a:xfrm>
            <a:off x="5183893" y="1151352"/>
            <a:ext cx="1548000" cy="27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5073625" y="937025"/>
            <a:ext cx="1565205" cy="3293859"/>
          </a:xfrm>
          <a:custGeom>
            <a:avLst/>
            <a:gdLst/>
            <a:ahLst/>
            <a:cxnLst/>
            <a:rect l="0" t="0" r="0" b="0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184261" y="1412238"/>
            <a:ext cx="1335300" cy="23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34" name="Shape 23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iPHONE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4743075" y="751911"/>
            <a:ext cx="2511622" cy="3552068"/>
          </a:xfrm>
          <a:custGeom>
            <a:avLst/>
            <a:gdLst/>
            <a:ahLst/>
            <a:cxnLst/>
            <a:rect l="0" t="0" r="0" b="0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4916383" y="1078742"/>
            <a:ext cx="2174700" cy="29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42" name="Shape 242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TABLET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3995025" y="996062"/>
            <a:ext cx="3993203" cy="3108754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>
              <a:alpha val="962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162131" y="1161154"/>
            <a:ext cx="3659100" cy="2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  <a:latin typeface="Tinos"/>
                <a:ea typeface="Tinos"/>
                <a:cs typeface="Tinos"/>
                <a:sym typeface="Tinos"/>
              </a:rPr>
              <a:t>Place your screenshot here</a:t>
            </a:r>
            <a:endParaRPr sz="1000">
              <a:solidFill>
                <a:srgbClr val="999999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4294967295"/>
          </p:nvPr>
        </p:nvSpPr>
        <p:spPr>
          <a:xfrm>
            <a:off x="1761225" y="823550"/>
            <a:ext cx="2172900" cy="22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>
                <a:latin typeface="Oswald"/>
                <a:ea typeface="Oswald"/>
                <a:cs typeface="Oswald"/>
                <a:sym typeface="Oswald"/>
              </a:rPr>
              <a:t>DESKTOP PROJECT</a:t>
            </a:r>
            <a:endParaRPr sz="1800" b="1">
              <a:latin typeface="Oswald"/>
              <a:ea typeface="Oswald"/>
              <a:cs typeface="Oswald"/>
              <a:sym typeface="Oswald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Shape 258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700" y="1158825"/>
            <a:ext cx="2746650" cy="2746650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259" name="Shape 259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260" name="Shape 260"/>
          <p:cNvSpPr txBox="1">
            <a:spLocks noGrp="1"/>
          </p:cNvSpPr>
          <p:nvPr>
            <p:ph type="subTitle" idx="4294967295"/>
          </p:nvPr>
        </p:nvSpPr>
        <p:spPr>
          <a:xfrm>
            <a:off x="1544700" y="2249575"/>
            <a:ext cx="323430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/>
              <a:t>Any questions?</a:t>
            </a:r>
            <a:endParaRPr sz="1800"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You can find me at @username &amp; user@mail.me</a:t>
            </a:r>
            <a:endParaRPr sz="18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167474" y="9939"/>
            <a:ext cx="7529266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</a:rPr>
              <a:t>Chapitre 1</a:t>
            </a:r>
            <a:r>
              <a:rPr lang="fr-FR" sz="1400" b="0" dirty="0">
                <a:latin typeface="Tinos"/>
                <a:ea typeface="Tinos"/>
                <a:cs typeface="Tinos"/>
              </a:rPr>
              <a:t>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Lien entre la théorie et la pratique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2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Présentation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3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Organisation et mise en place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4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Démonstration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5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Problème rencontrés, solutions trouvées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140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Chapitre 6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Points perfectibles, restes à faire, points non solutionnés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endParaRPr sz="2200" b="0" dirty="0"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5212A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Presentation template by </a:t>
            </a:r>
            <a:r>
              <a:rPr lang="en" sz="2400" u="sng">
                <a:solidFill>
                  <a:srgbClr val="25212A"/>
                </a:solidFill>
                <a:hlinkClick r:id="rId3"/>
              </a:rPr>
              <a:t>SlidesCarnival</a:t>
            </a:r>
            <a:endParaRPr sz="2400">
              <a:solidFill>
                <a:srgbClr val="25212A"/>
              </a:solidFill>
            </a:endParaRPr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Char char="◈"/>
            </a:pPr>
            <a:r>
              <a:rPr lang="en" sz="2400">
                <a:solidFill>
                  <a:srgbClr val="25212A"/>
                </a:solidFill>
              </a:rPr>
              <a:t>Photographs by </a:t>
            </a:r>
            <a:r>
              <a:rPr lang="en" sz="2400" u="sng">
                <a:solidFill>
                  <a:srgbClr val="25212A"/>
                </a:solidFill>
                <a:hlinkClick r:id="rId4"/>
              </a:rPr>
              <a:t>Unsplash</a:t>
            </a:r>
            <a:endParaRPr sz="2400">
              <a:solidFill>
                <a:srgbClr val="25212A"/>
              </a:solidFill>
            </a:endParaRPr>
          </a:p>
        </p:txBody>
      </p:sp>
      <p:sp>
        <p:nvSpPr>
          <p:cNvPr id="267" name="Shape 267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1556175" y="1486300"/>
            <a:ext cx="7130700" cy="23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This presentation uses the following typographies and colors:</a:t>
            </a:r>
            <a:endParaRPr sz="1400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Titles: </a:t>
            </a:r>
            <a:r>
              <a:rPr lang="en" sz="1400" b="1" dirty="0">
                <a:solidFill>
                  <a:srgbClr val="25212A"/>
                </a:solidFill>
              </a:rPr>
              <a:t>Oswald</a:t>
            </a:r>
            <a:endParaRPr sz="1400" b="1" dirty="0">
              <a:solidFill>
                <a:srgbClr val="25212A"/>
              </a:solidFill>
            </a:endParaRPr>
          </a:p>
          <a:p>
            <a: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400"/>
              <a:buChar char="◈"/>
            </a:pPr>
            <a:r>
              <a:rPr lang="en" sz="1400" dirty="0">
                <a:solidFill>
                  <a:srgbClr val="25212A"/>
                </a:solidFill>
              </a:rPr>
              <a:t>Body copy: </a:t>
            </a:r>
            <a:r>
              <a:rPr lang="en" sz="1400" b="1" dirty="0">
                <a:solidFill>
                  <a:srgbClr val="25212A"/>
                </a:solidFill>
              </a:rPr>
              <a:t>Tinos</a:t>
            </a:r>
            <a:endParaRPr sz="1400" b="1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rgbClr val="25212A"/>
                </a:solidFill>
              </a:rPr>
              <a:t>You can download the fonts on this pages:</a:t>
            </a:r>
            <a:endParaRPr sz="1400" dirty="0">
              <a:solidFill>
                <a:srgbClr val="25212A"/>
              </a:solidFill>
            </a:endParaRPr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u="sng" dirty="0">
                <a:solidFill>
                  <a:srgbClr val="25212A"/>
                </a:solidFill>
                <a:hlinkClick r:id="rId3"/>
              </a:rPr>
              <a:t>https://www.fontsquirrel.com/fonts/oswald</a:t>
            </a:r>
            <a:r>
              <a:rPr lang="en" sz="1400" dirty="0">
                <a:solidFill>
                  <a:srgbClr val="25212A"/>
                </a:solidFill>
              </a:rPr>
              <a:t> · </a:t>
            </a:r>
            <a:r>
              <a:rPr lang="en" sz="1400" u="sng" dirty="0">
                <a:solidFill>
                  <a:srgbClr val="25212A"/>
                </a:solidFill>
                <a:hlinkClick r:id="rId4"/>
              </a:rPr>
              <a:t>https://www.fontsquirrel.com/fonts/tinos</a:t>
            </a:r>
            <a:endParaRPr sz="1400" b="1" dirty="0">
              <a:solidFill>
                <a:srgbClr val="25212A"/>
              </a:solidFill>
            </a:endParaRPr>
          </a:p>
        </p:txBody>
      </p:sp>
      <p:sp>
        <p:nvSpPr>
          <p:cNvPr id="274" name="Shape 274"/>
          <p:cNvSpPr txBox="1"/>
          <p:nvPr/>
        </p:nvSpPr>
        <p:spPr>
          <a:xfrm>
            <a:off x="1556175" y="3638250"/>
            <a:ext cx="64245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i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i="1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/>
        </p:nvSpPr>
        <p:spPr>
          <a:xfrm>
            <a:off x="6248575" y="616875"/>
            <a:ext cx="20772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SlidesCarnival icons are editable shapes</a:t>
            </a: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. 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This means that you can: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Resize them without losing quality.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457200" lvl="0" indent="-285750" rt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900"/>
              <a:buFont typeface="Tinos"/>
              <a:buChar char="●"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Change fill color and opacity.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Isn’t that nice? :)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Examples:</a:t>
            </a: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1631118" y="675950"/>
            <a:ext cx="295481" cy="379114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2085393" y="728902"/>
            <a:ext cx="315240" cy="266895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2553554" y="729731"/>
            <a:ext cx="305965" cy="270263"/>
          </a:xfrm>
          <a:custGeom>
            <a:avLst/>
            <a:gdLst/>
            <a:ahLst/>
            <a:cxnLst/>
            <a:rect l="0" t="0" r="0" b="0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3048174" y="722599"/>
            <a:ext cx="249242" cy="279918"/>
          </a:xfrm>
          <a:custGeom>
            <a:avLst/>
            <a:gdLst/>
            <a:ahLst/>
            <a:cxnLst/>
            <a:rect l="0" t="0" r="0" b="0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3528079" y="720077"/>
            <a:ext cx="212262" cy="282440"/>
          </a:xfrm>
          <a:custGeom>
            <a:avLst/>
            <a:gdLst/>
            <a:ahLst/>
            <a:cxnLst/>
            <a:rect l="0" t="0" r="0" b="0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3933185" y="716709"/>
            <a:ext cx="327849" cy="289591"/>
          </a:xfrm>
          <a:custGeom>
            <a:avLst/>
            <a:gdLst/>
            <a:ahLst/>
            <a:cxnLst/>
            <a:rect l="0" t="0" r="0" b="0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4421518" y="699473"/>
            <a:ext cx="281179" cy="324896"/>
          </a:xfrm>
          <a:custGeom>
            <a:avLst/>
            <a:gdLst/>
            <a:ahLst/>
            <a:cxnLst/>
            <a:rect l="0" t="0" r="0" b="0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4863186" y="720492"/>
            <a:ext cx="327418" cy="286223"/>
          </a:xfrm>
          <a:custGeom>
            <a:avLst/>
            <a:gdLst/>
            <a:ahLst/>
            <a:cxnLst/>
            <a:rect l="0" t="0" r="0" b="0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Shape 289"/>
          <p:cNvSpPr/>
          <p:nvPr/>
        </p:nvSpPr>
        <p:spPr>
          <a:xfrm>
            <a:off x="5345198" y="725535"/>
            <a:ext cx="289591" cy="276135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5814188" y="718816"/>
            <a:ext cx="281179" cy="287069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1634485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2098847" y="1144940"/>
            <a:ext cx="291266" cy="360615"/>
          </a:xfrm>
          <a:custGeom>
            <a:avLst/>
            <a:gdLst/>
            <a:ahLst/>
            <a:cxnLst/>
            <a:rect l="0" t="0" r="0" b="0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555229" y="1199153"/>
            <a:ext cx="300507" cy="258483"/>
          </a:xfrm>
          <a:custGeom>
            <a:avLst/>
            <a:gdLst/>
            <a:ahLst/>
            <a:cxnLst/>
            <a:rect l="0" t="0" r="0" b="0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Shape 294"/>
          <p:cNvSpPr/>
          <p:nvPr/>
        </p:nvSpPr>
        <p:spPr>
          <a:xfrm>
            <a:off x="3019176" y="1173091"/>
            <a:ext cx="300092" cy="303875"/>
          </a:xfrm>
          <a:custGeom>
            <a:avLst/>
            <a:gdLst/>
            <a:ahLst/>
            <a:cxnLst/>
            <a:rect l="0" t="0" r="0" b="0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3485645" y="1192849"/>
            <a:ext cx="297571" cy="263112"/>
          </a:xfrm>
          <a:custGeom>
            <a:avLst/>
            <a:gdLst/>
            <a:ahLst/>
            <a:cxnLst/>
            <a:rect l="0" t="0" r="0" b="0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3955050" y="1192849"/>
            <a:ext cx="288744" cy="266048"/>
          </a:xfrm>
          <a:custGeom>
            <a:avLst/>
            <a:gdLst/>
            <a:ahLst/>
            <a:cxnLst/>
            <a:rect l="0" t="0" r="0" b="0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Shape 297"/>
          <p:cNvSpPr/>
          <p:nvPr/>
        </p:nvSpPr>
        <p:spPr>
          <a:xfrm>
            <a:off x="4426976" y="1195785"/>
            <a:ext cx="267741" cy="260176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Shape 298"/>
          <p:cNvSpPr/>
          <p:nvPr/>
        </p:nvSpPr>
        <p:spPr>
          <a:xfrm>
            <a:off x="4876640" y="1181070"/>
            <a:ext cx="296724" cy="290852"/>
          </a:xfrm>
          <a:custGeom>
            <a:avLst/>
            <a:gdLst/>
            <a:ahLst/>
            <a:cxnLst/>
            <a:rect l="0" t="0" r="0" b="0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Shape 299"/>
          <p:cNvSpPr/>
          <p:nvPr/>
        </p:nvSpPr>
        <p:spPr>
          <a:xfrm>
            <a:off x="5310743" y="1149136"/>
            <a:ext cx="362291" cy="356833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Shape 300"/>
          <p:cNvSpPr/>
          <p:nvPr/>
        </p:nvSpPr>
        <p:spPr>
          <a:xfrm>
            <a:off x="5783929" y="1161744"/>
            <a:ext cx="339595" cy="324481"/>
          </a:xfrm>
          <a:custGeom>
            <a:avLst/>
            <a:gdLst/>
            <a:ahLst/>
            <a:cxnLst/>
            <a:rect l="0" t="0" r="0" b="0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1611360" y="1676536"/>
            <a:ext cx="332893" cy="236219"/>
          </a:xfrm>
          <a:custGeom>
            <a:avLst/>
            <a:gdLst/>
            <a:ahLst/>
            <a:cxnLst/>
            <a:rect l="0" t="0" r="0" b="0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2077414" y="1631995"/>
            <a:ext cx="330354" cy="319852"/>
          </a:xfrm>
          <a:custGeom>
            <a:avLst/>
            <a:gdLst/>
            <a:ahLst/>
            <a:cxnLst/>
            <a:rect l="0" t="0" r="0" b="0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2553969" y="1646278"/>
            <a:ext cx="297571" cy="300524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3015394" y="1637038"/>
            <a:ext cx="310180" cy="309333"/>
          </a:xfrm>
          <a:custGeom>
            <a:avLst/>
            <a:gdLst/>
            <a:ahLst/>
            <a:cxnLst/>
            <a:rect l="0" t="0" r="0" b="0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3489842" y="1646709"/>
            <a:ext cx="288744" cy="290005"/>
          </a:xfrm>
          <a:custGeom>
            <a:avLst/>
            <a:gdLst/>
            <a:ahLst/>
            <a:cxnLst/>
            <a:rect l="0" t="0" r="0" b="0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3967225" y="1612669"/>
            <a:ext cx="263112" cy="357662"/>
          </a:xfrm>
          <a:custGeom>
            <a:avLst/>
            <a:gdLst/>
            <a:ahLst/>
            <a:cxnLst/>
            <a:rect l="0" t="0" r="0" b="0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396717" y="1683686"/>
            <a:ext cx="330354" cy="213091"/>
          </a:xfrm>
          <a:custGeom>
            <a:avLst/>
            <a:gdLst/>
            <a:ahLst/>
            <a:cxnLst/>
            <a:rect l="0" t="0" r="0" b="0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4874947" y="1638298"/>
            <a:ext cx="304307" cy="307658"/>
          </a:xfrm>
          <a:custGeom>
            <a:avLst/>
            <a:gdLst/>
            <a:ahLst/>
            <a:cxnLst/>
            <a:rect l="0" t="0" r="0" b="0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5338479" y="1626537"/>
            <a:ext cx="305982" cy="318159"/>
          </a:xfrm>
          <a:custGeom>
            <a:avLst/>
            <a:gdLst/>
            <a:ahLst/>
            <a:cxnLst/>
            <a:rect l="0" t="0" r="0" b="0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5788558" y="1635777"/>
            <a:ext cx="327418" cy="306811"/>
          </a:xfrm>
          <a:custGeom>
            <a:avLst/>
            <a:gdLst/>
            <a:ahLst/>
            <a:cxnLst/>
            <a:rect l="0" t="0" r="0" b="0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1650029" y="2114421"/>
            <a:ext cx="256393" cy="279935"/>
          </a:xfrm>
          <a:custGeom>
            <a:avLst/>
            <a:gdLst/>
            <a:ahLst/>
            <a:cxnLst/>
            <a:rect l="0" t="0" r="0" b="0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2103044" y="2114853"/>
            <a:ext cx="273631" cy="275289"/>
          </a:xfrm>
          <a:custGeom>
            <a:avLst/>
            <a:gdLst/>
            <a:ahLst/>
            <a:cxnLst/>
            <a:rect l="0" t="0" r="0" b="0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2572880" y="2114853"/>
            <a:ext cx="273614" cy="275289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3033459" y="2114853"/>
            <a:ext cx="273199" cy="275289"/>
          </a:xfrm>
          <a:custGeom>
            <a:avLst/>
            <a:gdLst/>
            <a:ahLst/>
            <a:cxnLst/>
            <a:rect l="0" t="0" r="0" b="0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3561274" y="2071986"/>
            <a:ext cx="147542" cy="363983"/>
          </a:xfrm>
          <a:custGeom>
            <a:avLst/>
            <a:gdLst/>
            <a:ahLst/>
            <a:cxnLst/>
            <a:rect l="0" t="0" r="0" b="0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4034478" y="2074508"/>
            <a:ext cx="127782" cy="359769"/>
          </a:xfrm>
          <a:custGeom>
            <a:avLst/>
            <a:gdLst/>
            <a:ahLst/>
            <a:cxnLst/>
            <a:rect l="0" t="0" r="0" b="0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Shape 317"/>
          <p:cNvSpPr/>
          <p:nvPr/>
        </p:nvSpPr>
        <p:spPr>
          <a:xfrm>
            <a:off x="4503037" y="2114421"/>
            <a:ext cx="116434" cy="275721"/>
          </a:xfrm>
          <a:custGeom>
            <a:avLst/>
            <a:gdLst/>
            <a:ahLst/>
            <a:cxnLst/>
            <a:rect l="0" t="0" r="0" b="0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Shape 318"/>
          <p:cNvSpPr/>
          <p:nvPr/>
        </p:nvSpPr>
        <p:spPr>
          <a:xfrm>
            <a:off x="4890508" y="2110639"/>
            <a:ext cx="271092" cy="287069"/>
          </a:xfrm>
          <a:custGeom>
            <a:avLst/>
            <a:gdLst/>
            <a:ahLst/>
            <a:cxnLst/>
            <a:rect l="0" t="0" r="0" b="0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Shape 319"/>
          <p:cNvSpPr/>
          <p:nvPr/>
        </p:nvSpPr>
        <p:spPr>
          <a:xfrm>
            <a:off x="5343523" y="2118203"/>
            <a:ext cx="297156" cy="274460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5813342" y="2071555"/>
            <a:ext cx="273199" cy="327849"/>
          </a:xfrm>
          <a:custGeom>
            <a:avLst/>
            <a:gdLst/>
            <a:ahLst/>
            <a:cxnLst/>
            <a:rect l="0" t="0" r="0" b="0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Shape 321"/>
          <p:cNvSpPr/>
          <p:nvPr/>
        </p:nvSpPr>
        <p:spPr>
          <a:xfrm>
            <a:off x="1727783" y="2548955"/>
            <a:ext cx="100457" cy="339612"/>
          </a:xfrm>
          <a:custGeom>
            <a:avLst/>
            <a:gdLst/>
            <a:ahLst/>
            <a:cxnLst/>
            <a:rect l="0" t="0" r="0" b="0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2133302" y="2536347"/>
            <a:ext cx="217305" cy="363983"/>
          </a:xfrm>
          <a:custGeom>
            <a:avLst/>
            <a:gdLst/>
            <a:ahLst/>
            <a:cxnLst/>
            <a:rect l="0" t="0" r="0" b="0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Shape 323"/>
          <p:cNvSpPr/>
          <p:nvPr/>
        </p:nvSpPr>
        <p:spPr>
          <a:xfrm>
            <a:off x="2566145" y="2536347"/>
            <a:ext cx="284547" cy="363983"/>
          </a:xfrm>
          <a:custGeom>
            <a:avLst/>
            <a:gdLst/>
            <a:ahLst/>
            <a:cxnLst/>
            <a:rect l="0" t="0" r="0" b="0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Shape 324"/>
          <p:cNvSpPr/>
          <p:nvPr/>
        </p:nvSpPr>
        <p:spPr>
          <a:xfrm>
            <a:off x="3459998" y="2598125"/>
            <a:ext cx="343395" cy="191656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Shape 325"/>
          <p:cNvSpPr/>
          <p:nvPr/>
        </p:nvSpPr>
        <p:spPr>
          <a:xfrm>
            <a:off x="3002355" y="2558195"/>
            <a:ext cx="333307" cy="315240"/>
          </a:xfrm>
          <a:custGeom>
            <a:avLst/>
            <a:gdLst/>
            <a:ahLst/>
            <a:cxnLst/>
            <a:rect l="0" t="0" r="0" b="0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3948746" y="2566192"/>
            <a:ext cx="295049" cy="297571"/>
          </a:xfrm>
          <a:custGeom>
            <a:avLst/>
            <a:gdLst/>
            <a:ahLst/>
            <a:cxnLst/>
            <a:rect l="0" t="0" r="0" b="0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4411847" y="2568713"/>
            <a:ext cx="298832" cy="297571"/>
          </a:xfrm>
          <a:custGeom>
            <a:avLst/>
            <a:gdLst/>
            <a:ahLst/>
            <a:cxnLst/>
            <a:rect l="0" t="0" r="0" b="0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Shape 328"/>
          <p:cNvSpPr/>
          <p:nvPr/>
        </p:nvSpPr>
        <p:spPr>
          <a:xfrm>
            <a:off x="4835034" y="2568713"/>
            <a:ext cx="389184" cy="314809"/>
          </a:xfrm>
          <a:custGeom>
            <a:avLst/>
            <a:gdLst/>
            <a:ahLst/>
            <a:cxnLst/>
            <a:rect l="0" t="0" r="0" b="0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Shape 329"/>
          <p:cNvSpPr/>
          <p:nvPr/>
        </p:nvSpPr>
        <p:spPr>
          <a:xfrm>
            <a:off x="5372520" y="2556105"/>
            <a:ext cx="234111" cy="325725"/>
          </a:xfrm>
          <a:custGeom>
            <a:avLst/>
            <a:gdLst/>
            <a:ahLst/>
            <a:cxnLst/>
            <a:rect l="0" t="0" r="0" b="0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5838989" y="2572495"/>
            <a:ext cx="228636" cy="313116"/>
          </a:xfrm>
          <a:custGeom>
            <a:avLst/>
            <a:gdLst/>
            <a:ahLst/>
            <a:cxnLst/>
            <a:rect l="0" t="0" r="0" b="0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1620617" y="3053246"/>
            <a:ext cx="330354" cy="261437"/>
          </a:xfrm>
          <a:custGeom>
            <a:avLst/>
            <a:gdLst/>
            <a:ahLst/>
            <a:cxnLst/>
            <a:rect l="0" t="0" r="0" b="0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081611" y="3072573"/>
            <a:ext cx="321959" cy="218566"/>
          </a:xfrm>
          <a:custGeom>
            <a:avLst/>
            <a:gdLst/>
            <a:ahLst/>
            <a:cxnLst/>
            <a:rect l="0" t="0" r="0" b="0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2555229" y="3063333"/>
            <a:ext cx="305551" cy="238740"/>
          </a:xfrm>
          <a:custGeom>
            <a:avLst/>
            <a:gdLst/>
            <a:ahLst/>
            <a:cxnLst/>
            <a:rect l="0" t="0" r="0" b="0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3017484" y="3057029"/>
            <a:ext cx="307675" cy="250089"/>
          </a:xfrm>
          <a:custGeom>
            <a:avLst/>
            <a:gdLst/>
            <a:ahLst/>
            <a:cxnLst/>
            <a:rect l="0" t="0" r="0" b="0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3498253" y="3036856"/>
            <a:ext cx="277811" cy="280333"/>
          </a:xfrm>
          <a:custGeom>
            <a:avLst/>
            <a:gdLst/>
            <a:ahLst/>
            <a:cxnLst/>
            <a:rect l="0" t="0" r="0" b="0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3937399" y="3072158"/>
            <a:ext cx="313962" cy="231175"/>
          </a:xfrm>
          <a:custGeom>
            <a:avLst/>
            <a:gdLst/>
            <a:ahLst/>
            <a:cxnLst/>
            <a:rect l="0" t="0" r="0" b="0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4402607" y="3072158"/>
            <a:ext cx="313548" cy="231175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4875379" y="3049464"/>
            <a:ext cx="302182" cy="264787"/>
          </a:xfrm>
          <a:custGeom>
            <a:avLst/>
            <a:gdLst/>
            <a:ahLst/>
            <a:cxnLst/>
            <a:rect l="0" t="0" r="0" b="0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5324179" y="3017530"/>
            <a:ext cx="331632" cy="334137"/>
          </a:xfrm>
          <a:custGeom>
            <a:avLst/>
            <a:gdLst/>
            <a:ahLst/>
            <a:cxnLst/>
            <a:rect l="0" t="0" r="0" b="0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5812513" y="3036442"/>
            <a:ext cx="284115" cy="287898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1615988" y="3488610"/>
            <a:ext cx="323635" cy="315223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066067" y="3539455"/>
            <a:ext cx="345070" cy="21100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2611532" y="3467177"/>
            <a:ext cx="202606" cy="345485"/>
          </a:xfrm>
          <a:custGeom>
            <a:avLst/>
            <a:gdLst/>
            <a:ahLst/>
            <a:cxnLst/>
            <a:rect l="0" t="0" r="0" b="0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3046913" y="3500371"/>
            <a:ext cx="254286" cy="319023"/>
          </a:xfrm>
          <a:custGeom>
            <a:avLst/>
            <a:gdLst/>
            <a:ahLst/>
            <a:cxnLst/>
            <a:rect l="0" t="0" r="0" b="0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3491949" y="3524758"/>
            <a:ext cx="286223" cy="248810"/>
          </a:xfrm>
          <a:custGeom>
            <a:avLst/>
            <a:gdLst/>
            <a:ahLst/>
            <a:cxnLst/>
            <a:rect l="0" t="0" r="0" b="0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3954618" y="3502478"/>
            <a:ext cx="287069" cy="287483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Shape 347"/>
          <p:cNvSpPr/>
          <p:nvPr/>
        </p:nvSpPr>
        <p:spPr>
          <a:xfrm>
            <a:off x="4417736" y="3498696"/>
            <a:ext cx="289159" cy="295895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4859818" y="3501632"/>
            <a:ext cx="333722" cy="282025"/>
          </a:xfrm>
          <a:custGeom>
            <a:avLst/>
            <a:gdLst/>
            <a:ahLst/>
            <a:cxnLst/>
            <a:rect l="0" t="0" r="0" b="0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5338479" y="3495760"/>
            <a:ext cx="303875" cy="300092"/>
          </a:xfrm>
          <a:custGeom>
            <a:avLst/>
            <a:gdLst/>
            <a:ahLst/>
            <a:cxnLst/>
            <a:rect l="0" t="0" r="0" b="0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Shape 350"/>
          <p:cNvSpPr/>
          <p:nvPr/>
        </p:nvSpPr>
        <p:spPr>
          <a:xfrm>
            <a:off x="5810406" y="3481460"/>
            <a:ext cx="291266" cy="325742"/>
          </a:xfrm>
          <a:custGeom>
            <a:avLst/>
            <a:gdLst/>
            <a:ahLst/>
            <a:cxnLst/>
            <a:rect l="0" t="0" r="0" b="0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1593726" y="4006355"/>
            <a:ext cx="374900" cy="211415"/>
          </a:xfrm>
          <a:custGeom>
            <a:avLst/>
            <a:gdLst/>
            <a:ahLst/>
            <a:cxnLst/>
            <a:rect l="0" t="0" r="0" b="0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Shape 352"/>
          <p:cNvSpPr/>
          <p:nvPr/>
        </p:nvSpPr>
        <p:spPr>
          <a:xfrm>
            <a:off x="2089607" y="3950449"/>
            <a:ext cx="302200" cy="318177"/>
          </a:xfrm>
          <a:custGeom>
            <a:avLst/>
            <a:gdLst/>
            <a:ahLst/>
            <a:cxnLst/>
            <a:rect l="0" t="0" r="0" b="0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Shape 353"/>
          <p:cNvSpPr/>
          <p:nvPr/>
        </p:nvSpPr>
        <p:spPr>
          <a:xfrm>
            <a:off x="2542207" y="3932384"/>
            <a:ext cx="332444" cy="342963"/>
          </a:xfrm>
          <a:custGeom>
            <a:avLst/>
            <a:gdLst/>
            <a:ahLst/>
            <a:cxnLst/>
            <a:rect l="0" t="0" r="0" b="0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3023373" y="3961382"/>
            <a:ext cx="293373" cy="297156"/>
          </a:xfrm>
          <a:custGeom>
            <a:avLst/>
            <a:gdLst/>
            <a:ahLst/>
            <a:cxnLst/>
            <a:rect l="0" t="0" r="0" b="0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Shape 355"/>
          <p:cNvSpPr/>
          <p:nvPr/>
        </p:nvSpPr>
        <p:spPr>
          <a:xfrm>
            <a:off x="3458322" y="3962228"/>
            <a:ext cx="352635" cy="294202"/>
          </a:xfrm>
          <a:custGeom>
            <a:avLst/>
            <a:gdLst/>
            <a:ahLst/>
            <a:cxnLst/>
            <a:rect l="0" t="0" r="0" b="0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3962182" y="3937013"/>
            <a:ext cx="271938" cy="329093"/>
          </a:xfrm>
          <a:custGeom>
            <a:avLst/>
            <a:gdLst/>
            <a:ahLst/>
            <a:cxnLst/>
            <a:rect l="0" t="0" r="0" b="0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Shape 357"/>
          <p:cNvSpPr/>
          <p:nvPr/>
        </p:nvSpPr>
        <p:spPr>
          <a:xfrm>
            <a:off x="4368980" y="3933230"/>
            <a:ext cx="390462" cy="354311"/>
          </a:xfrm>
          <a:custGeom>
            <a:avLst/>
            <a:gdLst/>
            <a:ahLst/>
            <a:cxnLst/>
            <a:rect l="0" t="0" r="0" b="0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Shape 358"/>
          <p:cNvSpPr/>
          <p:nvPr/>
        </p:nvSpPr>
        <p:spPr>
          <a:xfrm>
            <a:off x="4838385" y="3927755"/>
            <a:ext cx="383311" cy="36692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5320397" y="4015595"/>
            <a:ext cx="340873" cy="197546"/>
          </a:xfrm>
          <a:custGeom>
            <a:avLst/>
            <a:gdLst/>
            <a:ahLst/>
            <a:cxnLst/>
            <a:rect l="0" t="0" r="0" b="0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5830578" y="3979447"/>
            <a:ext cx="254286" cy="279089"/>
          </a:xfrm>
          <a:custGeom>
            <a:avLst/>
            <a:gdLst/>
            <a:ahLst/>
            <a:cxnLst/>
            <a:rect l="0" t="0" r="0" b="0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6350992" y="2258604"/>
            <a:ext cx="458409" cy="451502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6401712" y="2987019"/>
            <a:ext cx="1104911" cy="1088368"/>
          </a:xfrm>
          <a:custGeom>
            <a:avLst/>
            <a:gdLst/>
            <a:ahLst/>
            <a:cxnLst/>
            <a:rect l="0" t="0" r="0" b="0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6535708" y="2469458"/>
            <a:ext cx="436619" cy="266981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6846947" y="3495280"/>
            <a:ext cx="1052391" cy="643569"/>
          </a:xfrm>
          <a:custGeom>
            <a:avLst/>
            <a:gdLst/>
            <a:ahLst/>
            <a:cxnLst/>
            <a:rect l="0" t="0" r="0" b="0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351C7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Shape 3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4A7D6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/>
        </p:nvSpPr>
        <p:spPr>
          <a:xfrm>
            <a:off x="2943600" y="805175"/>
            <a:ext cx="5074500" cy="12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Now you can use any emoji as an icon!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And of course it resizes without losing quality and you can change the color.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How? Follow Google instructions </a:t>
            </a:r>
            <a:r>
              <a:rPr lang="en" u="sng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  <a:hlinkClick r:id="rId3"/>
              </a:rPr>
              <a:t>https://twitter.com/googledocs/status/730087240156643328</a:t>
            </a: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5212A"/>
              </a:solidFill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1" name="Shape 371"/>
          <p:cNvSpPr txBox="1"/>
          <p:nvPr/>
        </p:nvSpPr>
        <p:spPr>
          <a:xfrm>
            <a:off x="1654508" y="2291452"/>
            <a:ext cx="6555600" cy="23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rPr>
              <a:t>✋👆👉👍👤👦👧👨👩👪💃🏃💑❤😂😉😋😒😭👶😸🐟🍒🍔💣📌📖🔨🎃🎈🎨🏈🏰🌏🔌🔑</a:t>
            </a:r>
            <a:r>
              <a:rPr lang="en" sz="2400" i="1" dirty="0">
                <a:solidFill>
                  <a:srgbClr val="FFFFFF"/>
                </a:solidFill>
                <a:highlight>
                  <a:srgbClr val="25212A"/>
                </a:highlight>
                <a:latin typeface="Tinos"/>
                <a:ea typeface="Tinos"/>
                <a:cs typeface="Tinos"/>
                <a:sym typeface="Tinos"/>
              </a:rPr>
              <a:t> and many more...</a:t>
            </a:r>
            <a:endParaRPr sz="2400" i="1" dirty="0">
              <a:solidFill>
                <a:srgbClr val="FFFFFF"/>
              </a:solidFill>
              <a:highlight>
                <a:srgbClr val="25212A"/>
              </a:highlight>
              <a:latin typeface="Tinos"/>
              <a:ea typeface="Tinos"/>
              <a:cs typeface="Tinos"/>
              <a:sym typeface="Tinos"/>
            </a:endParaRPr>
          </a:p>
        </p:txBody>
      </p:sp>
      <p:sp>
        <p:nvSpPr>
          <p:cNvPr id="372" name="Shape 372"/>
          <p:cNvSpPr txBox="1"/>
          <p:nvPr/>
        </p:nvSpPr>
        <p:spPr>
          <a:xfrm>
            <a:off x="1512150" y="904700"/>
            <a:ext cx="14316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A64D79"/>
                </a:solidFill>
              </a:rPr>
              <a:t>😉</a:t>
            </a:r>
            <a:endParaRPr sz="9600">
              <a:solidFill>
                <a:srgbClr val="A64D79"/>
              </a:solidFill>
            </a:endParaRPr>
          </a:p>
        </p:txBody>
      </p:sp>
      <p:sp>
        <p:nvSpPr>
          <p:cNvPr id="373" name="Shape 373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1</a:t>
            </a:r>
            <a:r>
              <a:rPr lang="fr-FR" b="0" dirty="0">
                <a:latin typeface="Tinos"/>
                <a:ea typeface="Tinos"/>
                <a:cs typeface="Tinos"/>
              </a:rPr>
              <a:t> </a:t>
            </a:r>
            <a:r>
              <a:rPr lang="fr-FR" dirty="0"/>
              <a:t>Lien entre la théorie et la pratique</a:t>
            </a:r>
            <a:endParaRPr dirty="0"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23200" y="2671754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390" y="1419275"/>
            <a:ext cx="1324586" cy="132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712602"/>
            <a:ext cx="2131242" cy="5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021" y="1523879"/>
            <a:ext cx="2011029" cy="167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ésultat de recherche d'images pour &quot;markdown logo png&quot;">
            <a:extLst>
              <a:ext uri="{FF2B5EF4-FFF2-40B4-BE49-F238E27FC236}">
                <a16:creationId xmlns:a16="http://schemas.microsoft.com/office/drawing/2014/main" id="{79926EAF-92DE-42FC-8297-5AE187B0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040" y="1522261"/>
            <a:ext cx="1448929" cy="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76057E-6238-4B8F-9A36-16E6661E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333" y="3493611"/>
            <a:ext cx="801615" cy="801615"/>
          </a:xfrm>
          <a:prstGeom prst="rect">
            <a:avLst/>
          </a:prstGeom>
        </p:spPr>
      </p:pic>
      <p:pic>
        <p:nvPicPr>
          <p:cNvPr id="6" name="Picture 2" descr="https://semantic-ui.com/images/logo.png">
            <a:extLst>
              <a:ext uri="{FF2B5EF4-FFF2-40B4-BE49-F238E27FC236}">
                <a16:creationId xmlns:a16="http://schemas.microsoft.com/office/drawing/2014/main" id="{9210F99E-BAA4-431F-9576-CD530E19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088" y="3005583"/>
            <a:ext cx="1092843" cy="109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6B51-2813-45FB-93F1-E35399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6272" y="1129425"/>
            <a:ext cx="6616800" cy="699900"/>
          </a:xfrm>
        </p:spPr>
        <p:txBody>
          <a:bodyPr/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2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Présentation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A0F94-4408-4742-926D-C54862DF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657D3-6B2B-4384-A4E4-F77E64AF9C12}"/>
              </a:ext>
            </a:extLst>
          </p:cNvPr>
          <p:cNvSpPr txBox="1"/>
          <p:nvPr/>
        </p:nvSpPr>
        <p:spPr>
          <a:xfrm>
            <a:off x="2007703" y="1679101"/>
            <a:ext cx="375699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Inspiré de </a:t>
            </a:r>
            <a:r>
              <a:rPr lang="fr-FR" sz="2200" dirty="0" err="1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Reddit</a:t>
            </a:r>
            <a:endParaRPr lang="fr-FR" sz="2200" dirty="0">
              <a:solidFill>
                <a:srgbClr val="25212A"/>
              </a:solidFill>
              <a:latin typeface="Tinos"/>
              <a:ea typeface="Tinos"/>
              <a:cs typeface="Tinos"/>
              <a:sym typeface="Oswa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Ecriture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1EF5F0-7422-4059-AD94-71228BAE361A}"/>
              </a:ext>
            </a:extLst>
          </p:cNvPr>
          <p:cNvSpPr txBox="1"/>
          <p:nvPr/>
        </p:nvSpPr>
        <p:spPr>
          <a:xfrm>
            <a:off x="2464372" y="2709950"/>
            <a:ext cx="4800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S’inscrire et se connecter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Proposer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Consulter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latin typeface="Tinos" panose="020B0604020202020204" charset="0"/>
                <a:ea typeface="Tinos" panose="020B0604020202020204" charset="0"/>
                <a:cs typeface="Tinos" panose="020B0604020202020204" charset="0"/>
              </a:rPr>
              <a:t>Voter pour un article</a:t>
            </a:r>
          </a:p>
          <a:p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837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2" name="Shape 72"/>
          <p:cNvSpPr txBox="1">
            <a:spLocks noGrp="1"/>
          </p:cNvSpPr>
          <p:nvPr>
            <p:ph type="ctrTitle" idx="4294967295"/>
          </p:nvPr>
        </p:nvSpPr>
        <p:spPr>
          <a:xfrm>
            <a:off x="1544775" y="1049950"/>
            <a:ext cx="3234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b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1800" dirty="0"/>
              <a:t>Organisation et mise en place</a:t>
            </a:r>
            <a:r>
              <a:rPr lang="fr-FR" sz="1800" dirty="0">
                <a:latin typeface="MV Boli" panose="02000500030200090000" pitchFamily="2" charset="0"/>
                <a:cs typeface="MV Boli" panose="02000500030200090000" pitchFamily="2" charset="0"/>
              </a:rPr>
              <a:t> (1/2) </a:t>
            </a:r>
            <a:endParaRPr sz="1800" dirty="0"/>
          </a:p>
        </p:txBody>
      </p:sp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44775" y="2213929"/>
            <a:ext cx="3234300" cy="131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dirty="0"/>
              <a:t>Séparation de l’équipe en 2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b="1" dirty="0"/>
              <a:t>Team meeting</a:t>
            </a: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fr-FR" sz="1800" b="1" dirty="0"/>
              <a:t>Outils de communication</a:t>
            </a:r>
            <a:endParaRPr lang="fr-FR" sz="1800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496" y="3472622"/>
            <a:ext cx="671571" cy="5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452" y="3486964"/>
            <a:ext cx="475494" cy="4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60E20-E980-4105-ACA1-AD6BB4C07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270DB5C-E3FE-4FF5-972D-05EA0FE89B08}"/>
              </a:ext>
            </a:extLst>
          </p:cNvPr>
          <p:cNvSpPr/>
          <p:nvPr/>
        </p:nvSpPr>
        <p:spPr>
          <a:xfrm>
            <a:off x="1324459" y="570012"/>
            <a:ext cx="3964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  <a:t>Chapitre 3 </a:t>
            </a:r>
            <a:r>
              <a:rPr lang="fr-FR" dirty="0"/>
              <a:t>Organisation et mise en place (2/2)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01E422-98FD-4A2E-ACBF-16663D9B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423" y="877789"/>
            <a:ext cx="6302927" cy="3052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52270E-2187-4A0A-A496-DE9036CD6316}"/>
              </a:ext>
            </a:extLst>
          </p:cNvPr>
          <p:cNvSpPr txBox="1"/>
          <p:nvPr/>
        </p:nvSpPr>
        <p:spPr>
          <a:xfrm>
            <a:off x="3838575" y="3944537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3"/>
              </a:rPr>
              <a:t>https://trello.com/b/EGMybPUS/le-cercle-des-scribouillards</a:t>
            </a:r>
            <a:endParaRPr lang="fr-FR" dirty="0"/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7A0FB54-3EEC-4865-BF50-D6E5EF56B46C}"/>
              </a:ext>
            </a:extLst>
          </p:cNvPr>
          <p:cNvSpPr txBox="1"/>
          <p:nvPr/>
        </p:nvSpPr>
        <p:spPr>
          <a:xfrm>
            <a:off x="1158273" y="3944537"/>
            <a:ext cx="32758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Lien vers notre tableau de bords :</a:t>
            </a:r>
          </a:p>
        </p:txBody>
      </p:sp>
    </p:spTree>
    <p:extLst>
      <p:ext uri="{BB962C8B-B14F-4D97-AF65-F5344CB8AC3E}">
        <p14:creationId xmlns:p14="http://schemas.microsoft.com/office/powerpoint/2010/main" val="3471441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ctrTitle"/>
          </p:nvPr>
        </p:nvSpPr>
        <p:spPr>
          <a:xfrm>
            <a:off x="1209143" y="417874"/>
            <a:ext cx="5574822" cy="7806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Chapitre 4</a:t>
            </a:r>
            <a:b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dirty="0"/>
              <a:t>Problème rencontrés</a:t>
            </a:r>
            <a:endParaRPr sz="2000" dirty="0"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57534" y="3344747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2" y="1615387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76C487-D5D4-47F3-B043-0DA9CDA7D90D}"/>
              </a:ext>
            </a:extLst>
          </p:cNvPr>
          <p:cNvSpPr txBox="1"/>
          <p:nvPr/>
        </p:nvSpPr>
        <p:spPr>
          <a:xfrm>
            <a:off x="2160500" y="3214956"/>
            <a:ext cx="2322377" cy="981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800" dirty="0"/>
              <a:t>Recherche d’une méthode de travail adaptée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3BF652-E357-4506-866B-92B071BD8BA3}"/>
              </a:ext>
            </a:extLst>
          </p:cNvPr>
          <p:cNvSpPr txBox="1"/>
          <p:nvPr/>
        </p:nvSpPr>
        <p:spPr>
          <a:xfrm>
            <a:off x="5602876" y="1095382"/>
            <a:ext cx="20735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Mise en place de l’intégration continue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3306354B-F2B1-46A3-8491-87440B3CA381}"/>
              </a:ext>
            </a:extLst>
          </p:cNvPr>
          <p:cNvSpPr/>
          <p:nvPr/>
        </p:nvSpPr>
        <p:spPr>
          <a:xfrm flipH="1">
            <a:off x="5040082" y="2516770"/>
            <a:ext cx="3199134" cy="1778456"/>
          </a:xfrm>
          <a:prstGeom prst="cloudCallout">
            <a:avLst>
              <a:gd name="adj1" fmla="val -20833"/>
              <a:gd name="adj2" fmla="val 62501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E09952-DCCE-44E8-BAEF-0A4D501B6121}"/>
              </a:ext>
            </a:extLst>
          </p:cNvPr>
          <p:cNvSpPr txBox="1"/>
          <p:nvPr/>
        </p:nvSpPr>
        <p:spPr>
          <a:xfrm>
            <a:off x="5594809" y="2853656"/>
            <a:ext cx="2089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globale de </a:t>
            </a:r>
            <a:r>
              <a:rPr lang="fr-FR" sz="1800" dirty="0" err="1"/>
              <a:t>Springboot</a:t>
            </a:r>
            <a:r>
              <a:rPr lang="fr-FR" sz="800" dirty="0"/>
              <a:t>.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28EB15E8-102B-4981-80B3-6C385CEECBD6}"/>
              </a:ext>
            </a:extLst>
          </p:cNvPr>
          <p:cNvSpPr/>
          <p:nvPr/>
        </p:nvSpPr>
        <p:spPr>
          <a:xfrm>
            <a:off x="1657349" y="2964848"/>
            <a:ext cx="3225937" cy="14083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Phylactère : pensées 12">
            <a:extLst>
              <a:ext uri="{FF2B5EF4-FFF2-40B4-BE49-F238E27FC236}">
                <a16:creationId xmlns:a16="http://schemas.microsoft.com/office/drawing/2014/main" id="{F4875823-B3C7-48B7-8643-2382383FC5EA}"/>
              </a:ext>
            </a:extLst>
          </p:cNvPr>
          <p:cNvSpPr/>
          <p:nvPr/>
        </p:nvSpPr>
        <p:spPr>
          <a:xfrm rot="19832390" flipH="1">
            <a:off x="1610450" y="1219828"/>
            <a:ext cx="2717988" cy="1762299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CAC65A-343F-4BC8-84A3-1F375A0D1244}"/>
              </a:ext>
            </a:extLst>
          </p:cNvPr>
          <p:cNvSpPr txBox="1"/>
          <p:nvPr/>
        </p:nvSpPr>
        <p:spPr>
          <a:xfrm>
            <a:off x="2051226" y="1879979"/>
            <a:ext cx="228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Mise en place des tests unitaires</a:t>
            </a:r>
          </a:p>
        </p:txBody>
      </p:sp>
      <p:sp>
        <p:nvSpPr>
          <p:cNvPr id="17" name="Phylactère : pensées 16">
            <a:extLst>
              <a:ext uri="{FF2B5EF4-FFF2-40B4-BE49-F238E27FC236}">
                <a16:creationId xmlns:a16="http://schemas.microsoft.com/office/drawing/2014/main" id="{D154C928-82E1-4F9B-B779-42DC890ABFD8}"/>
              </a:ext>
            </a:extLst>
          </p:cNvPr>
          <p:cNvSpPr/>
          <p:nvPr/>
        </p:nvSpPr>
        <p:spPr>
          <a:xfrm flipH="1" flipV="1">
            <a:off x="4883287" y="781632"/>
            <a:ext cx="2777971" cy="1667967"/>
          </a:xfrm>
          <a:prstGeom prst="cloudCallout">
            <a:avLst/>
          </a:prstGeom>
          <a:noFill/>
          <a:ln>
            <a:solidFill>
              <a:srgbClr val="EF75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B9CEC5-1F5A-467A-9466-DCEDD27DE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5" name="Shape 79">
            <a:extLst>
              <a:ext uri="{FF2B5EF4-FFF2-40B4-BE49-F238E27FC236}">
                <a16:creationId xmlns:a16="http://schemas.microsoft.com/office/drawing/2014/main" id="{287BF01F-070F-44AB-8AB2-195DA526D9A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09892" y="468879"/>
            <a:ext cx="5574822" cy="8104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Chapitre 4</a:t>
            </a:r>
            <a:b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dirty="0">
                <a:latin typeface="MV Boli" panose="02000500030200090000" pitchFamily="2" charset="0"/>
                <a:cs typeface="MV Boli" panose="02000500030200090000" pitchFamily="2" charset="0"/>
              </a:rPr>
              <a:t>S</a:t>
            </a:r>
            <a:r>
              <a:rPr lang="fr-FR" sz="2000" dirty="0"/>
              <a:t>olutions trouvées</a:t>
            </a:r>
            <a:endParaRPr sz="20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9BE369-FD5E-437C-BC24-2D425124B243}"/>
              </a:ext>
            </a:extLst>
          </p:cNvPr>
          <p:cNvSpPr txBox="1"/>
          <p:nvPr/>
        </p:nvSpPr>
        <p:spPr>
          <a:xfrm>
            <a:off x="2510956" y="3047326"/>
            <a:ext cx="258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Division d’équipe</a:t>
            </a:r>
          </a:p>
          <a:p>
            <a:r>
              <a:rPr lang="fr-FR" sz="1800" dirty="0"/>
              <a:t>Maîtrise et mise en place de l’outil Trello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D00D48-1819-47CB-AA45-D932D3D979D4}"/>
              </a:ext>
            </a:extLst>
          </p:cNvPr>
          <p:cNvSpPr txBox="1"/>
          <p:nvPr/>
        </p:nvSpPr>
        <p:spPr>
          <a:xfrm>
            <a:off x="5697677" y="2964871"/>
            <a:ext cx="22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Recherche et tri sur les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D53189-847D-4EC2-86A8-F134F1A855FB}"/>
              </a:ext>
            </a:extLst>
          </p:cNvPr>
          <p:cNvSpPr txBox="1"/>
          <p:nvPr/>
        </p:nvSpPr>
        <p:spPr>
          <a:xfrm>
            <a:off x="2022979" y="1695512"/>
            <a:ext cx="182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la documentation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ADF39E6B-4394-4202-B23F-5DC2EB33CD0B}"/>
              </a:ext>
            </a:extLst>
          </p:cNvPr>
          <p:cNvSpPr/>
          <p:nvPr/>
        </p:nvSpPr>
        <p:spPr>
          <a:xfrm>
            <a:off x="1665690" y="1190398"/>
            <a:ext cx="2330360" cy="1577852"/>
          </a:xfrm>
          <a:prstGeom prst="foldedCorne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33452BF1-BBE4-49CF-BC99-C371E276E059}"/>
              </a:ext>
            </a:extLst>
          </p:cNvPr>
          <p:cNvSpPr/>
          <p:nvPr/>
        </p:nvSpPr>
        <p:spPr>
          <a:xfrm>
            <a:off x="2463065" y="2914174"/>
            <a:ext cx="2330360" cy="1577852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718C3327-E760-43A9-8B8E-C9B98517C34D}"/>
              </a:ext>
            </a:extLst>
          </p:cNvPr>
          <p:cNvSpPr/>
          <p:nvPr/>
        </p:nvSpPr>
        <p:spPr>
          <a:xfrm>
            <a:off x="5218525" y="661433"/>
            <a:ext cx="2330360" cy="1577852"/>
          </a:xfrm>
          <a:prstGeom prst="foldedCorne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arré corné 22">
            <a:extLst>
              <a:ext uri="{FF2B5EF4-FFF2-40B4-BE49-F238E27FC236}">
                <a16:creationId xmlns:a16="http://schemas.microsoft.com/office/drawing/2014/main" id="{8501C45A-DE32-4FE3-A938-63859C57FF4D}"/>
              </a:ext>
            </a:extLst>
          </p:cNvPr>
          <p:cNvSpPr/>
          <p:nvPr/>
        </p:nvSpPr>
        <p:spPr>
          <a:xfrm>
            <a:off x="5640528" y="2518672"/>
            <a:ext cx="2330360" cy="1577852"/>
          </a:xfrm>
          <a:prstGeom prst="foldedCorne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5CAF1E-9722-43E1-8766-87BAF9954A81}"/>
              </a:ext>
            </a:extLst>
          </p:cNvPr>
          <p:cNvSpPr txBox="1"/>
          <p:nvPr/>
        </p:nvSpPr>
        <p:spPr>
          <a:xfrm>
            <a:off x="5333115" y="841656"/>
            <a:ext cx="227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du serveur </a:t>
            </a:r>
            <a:r>
              <a:rPr lang="fr-FR" sz="1800" dirty="0" err="1"/>
              <a:t>SonarQube</a:t>
            </a:r>
            <a:r>
              <a:rPr lang="fr-FR" sz="1800" dirty="0"/>
              <a:t> du professeur</a:t>
            </a:r>
          </a:p>
        </p:txBody>
      </p:sp>
      <p:pic>
        <p:nvPicPr>
          <p:cNvPr id="25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EEC46C10-8AC2-40DD-A73E-A946EDEB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Image associée">
            <a:extLst>
              <a:ext uri="{FF2B5EF4-FFF2-40B4-BE49-F238E27FC236}">
                <a16:creationId xmlns:a16="http://schemas.microsoft.com/office/drawing/2014/main" id="{048DF4B1-B40F-4971-9665-16C605FD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15" y="1666342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54595EBC-64E7-4539-BBC9-89A63CF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82273" y="3288690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trello png&quot;">
            <a:extLst>
              <a:ext uri="{FF2B5EF4-FFF2-40B4-BE49-F238E27FC236}">
                <a16:creationId xmlns:a16="http://schemas.microsoft.com/office/drawing/2014/main" id="{3A7BDF42-B6EB-4B1D-B677-9CF55B44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78" y="3959915"/>
            <a:ext cx="1537674" cy="4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068387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</TotalTime>
  <Words>969</Words>
  <Application>Microsoft Office PowerPoint</Application>
  <PresentationFormat>Affichage à l'écran (16:9)</PresentationFormat>
  <Paragraphs>178</Paragraphs>
  <Slides>33</Slides>
  <Notes>29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Calibri</vt:lpstr>
      <vt:lpstr>NSimSun</vt:lpstr>
      <vt:lpstr>Brush Script MT</vt:lpstr>
      <vt:lpstr>Arial</vt:lpstr>
      <vt:lpstr>MV Boli</vt:lpstr>
      <vt:lpstr>Tinos</vt:lpstr>
      <vt:lpstr>Oswald</vt:lpstr>
      <vt:lpstr>Times New Roman</vt:lpstr>
      <vt:lpstr>Quintus template</vt:lpstr>
      <vt:lpstr>LE CERCLE DES SCRIBOUILLARDS volume 1  </vt:lpstr>
      <vt:lpstr>Le Cercle des scribouillards</vt:lpstr>
      <vt:lpstr>SOMMAIRE  Chapitre 1 Lien entre la théorie et la pratique Chapitre 2 Présentation du projet Chapitre 3 Organisation et mise en place Chapitre 4 Démonstration Chapitre 5 Problème rencontrés, solutions trouvées Chapitre 6 Points perfectibles, restes à faire, points non solutionnés </vt:lpstr>
      <vt:lpstr>Chapitre 1 Lien entre la théorie et la pratique</vt:lpstr>
      <vt:lpstr>Chapitre 2 Présentation du projet </vt:lpstr>
      <vt:lpstr>Chapitre 3  Organisation et mise en place (1/2) </vt:lpstr>
      <vt:lpstr>Présentation PowerPoint</vt:lpstr>
      <vt:lpstr>Chapitre 4 Problème rencontrés</vt:lpstr>
      <vt:lpstr>Chapitre 4 Solutions trouvées</vt:lpstr>
      <vt:lpstr>Présentation PowerPoint</vt:lpstr>
      <vt:lpstr>THIS IS A SLIDE TITLE</vt:lpstr>
      <vt:lpstr>BIG CONCEPT</vt:lpstr>
      <vt:lpstr>YOU CAN ALSO SPLIT YOUR CONTENT</vt:lpstr>
      <vt:lpstr>IN 2 OR 3 COLUMNS</vt:lpstr>
      <vt:lpstr>A PICTURE IS WORTH A THOUSAND WORDS</vt:lpstr>
      <vt:lpstr>Want big impact?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THANKS!</vt:lpstr>
      <vt:lpstr>CREDITS</vt:lpstr>
      <vt:lpstr>PRESENTATION DESIGN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Bettina Aza</cp:lastModifiedBy>
  <cp:revision>24</cp:revision>
  <dcterms:modified xsi:type="dcterms:W3CDTF">2018-01-21T18:14:14Z</dcterms:modified>
</cp:coreProperties>
</file>